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88" r:id="rId5"/>
    <p:sldId id="305" r:id="rId6"/>
    <p:sldId id="309" r:id="rId7"/>
    <p:sldId id="310" r:id="rId8"/>
    <p:sldId id="311" r:id="rId9"/>
    <p:sldId id="319" r:id="rId10"/>
    <p:sldId id="318" r:id="rId11"/>
    <p:sldId id="320" r:id="rId12"/>
    <p:sldId id="321" r:id="rId13"/>
    <p:sldId id="316" r:id="rId1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AC8A"/>
    <a:srgbClr val="D1E0DA"/>
    <a:srgbClr val="92242D"/>
    <a:srgbClr val="DFDFDE"/>
    <a:srgbClr val="ECECEC"/>
    <a:srgbClr val="7D15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8" autoAdjust="0"/>
    <p:restoredTop sz="73671" autoAdjust="0"/>
  </p:normalViewPr>
  <p:slideViewPr>
    <p:cSldViewPr snapToGrid="0" snapToObjects="1">
      <p:cViewPr varScale="1">
        <p:scale>
          <a:sx n="79" d="100"/>
          <a:sy n="79" d="100"/>
        </p:scale>
        <p:origin x="22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304"/>
          </a:xfrm>
          <a:prstGeom prst="rect">
            <a:avLst/>
          </a:prstGeom>
        </p:spPr>
        <p:txBody>
          <a:bodyPr vert="horz" lIns="94430" tIns="47215" rIns="94430" bIns="47215" rtlCol="0"/>
          <a:lstStyle>
            <a:lvl1pPr algn="l">
              <a:defRPr sz="1200"/>
            </a:lvl1pPr>
          </a:lstStyle>
          <a:p>
            <a:endParaRPr lang="en-GB" dirty="0"/>
          </a:p>
        </p:txBody>
      </p:sp>
      <p:sp>
        <p:nvSpPr>
          <p:cNvPr id="3" name="Date Placeholder 2"/>
          <p:cNvSpPr>
            <a:spLocks noGrp="1"/>
          </p:cNvSpPr>
          <p:nvPr>
            <p:ph type="dt" sz="quarter" idx="1"/>
          </p:nvPr>
        </p:nvSpPr>
        <p:spPr>
          <a:xfrm>
            <a:off x="4020506" y="0"/>
            <a:ext cx="3077137" cy="512304"/>
          </a:xfrm>
          <a:prstGeom prst="rect">
            <a:avLst/>
          </a:prstGeom>
        </p:spPr>
        <p:txBody>
          <a:bodyPr vert="horz" lIns="94430" tIns="47215" rIns="94430" bIns="47215" rtlCol="0"/>
          <a:lstStyle>
            <a:lvl1pPr algn="r">
              <a:defRPr sz="1200"/>
            </a:lvl1pPr>
          </a:lstStyle>
          <a:p>
            <a:fld id="{3689C91D-3514-4BE2-A300-57A8FD71312F}" type="datetimeFigureOut">
              <a:rPr lang="en-GB" smtClean="0"/>
              <a:t>02/12/2024</a:t>
            </a:fld>
            <a:endParaRPr lang="en-GB" dirty="0"/>
          </a:p>
        </p:txBody>
      </p:sp>
      <p:sp>
        <p:nvSpPr>
          <p:cNvPr id="4" name="Footer Placeholder 3"/>
          <p:cNvSpPr>
            <a:spLocks noGrp="1"/>
          </p:cNvSpPr>
          <p:nvPr>
            <p:ph type="ftr" sz="quarter" idx="2"/>
          </p:nvPr>
        </p:nvSpPr>
        <p:spPr>
          <a:xfrm>
            <a:off x="0" y="9722309"/>
            <a:ext cx="3077137" cy="512304"/>
          </a:xfrm>
          <a:prstGeom prst="rect">
            <a:avLst/>
          </a:prstGeom>
        </p:spPr>
        <p:txBody>
          <a:bodyPr vert="horz" lIns="94430" tIns="47215" rIns="94430" bIns="472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0506" y="9722309"/>
            <a:ext cx="3077137" cy="512304"/>
          </a:xfrm>
          <a:prstGeom prst="rect">
            <a:avLst/>
          </a:prstGeom>
        </p:spPr>
        <p:txBody>
          <a:bodyPr vert="horz" lIns="94430" tIns="47215" rIns="94430" bIns="47215" rtlCol="0" anchor="b"/>
          <a:lstStyle>
            <a:lvl1pPr algn="r">
              <a:defRPr sz="1200"/>
            </a:lvl1pPr>
          </a:lstStyle>
          <a:p>
            <a:fld id="{011C44F2-4033-4DB7-9595-603938E937BB}" type="slidenum">
              <a:rPr lang="en-GB" smtClean="0"/>
              <a:t>‹#›</a:t>
            </a:fld>
            <a:endParaRPr lang="en-GB" dirty="0"/>
          </a:p>
        </p:txBody>
      </p:sp>
    </p:spTree>
    <p:extLst>
      <p:ext uri="{BB962C8B-B14F-4D97-AF65-F5344CB8AC3E}">
        <p14:creationId xmlns:p14="http://schemas.microsoft.com/office/powerpoint/2010/main" val="95261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4430" tIns="47215" rIns="94430" bIns="47215" rtlCol="0"/>
          <a:lstStyle>
            <a:lvl1pPr algn="l">
              <a:defRPr sz="1200"/>
            </a:lvl1pPr>
          </a:lstStyle>
          <a:p>
            <a:endParaRPr lang="en-GB" dirty="0"/>
          </a:p>
        </p:txBody>
      </p:sp>
      <p:sp>
        <p:nvSpPr>
          <p:cNvPr id="3" name="Date Placeholder 2"/>
          <p:cNvSpPr>
            <a:spLocks noGrp="1"/>
          </p:cNvSpPr>
          <p:nvPr>
            <p:ph type="dt" idx="1"/>
          </p:nvPr>
        </p:nvSpPr>
        <p:spPr>
          <a:xfrm>
            <a:off x="4021295" y="0"/>
            <a:ext cx="3076363" cy="513508"/>
          </a:xfrm>
          <a:prstGeom prst="rect">
            <a:avLst/>
          </a:prstGeom>
        </p:spPr>
        <p:txBody>
          <a:bodyPr vert="horz" lIns="94430" tIns="47215" rIns="94430" bIns="47215" rtlCol="0"/>
          <a:lstStyle>
            <a:lvl1pPr algn="r">
              <a:defRPr sz="1200"/>
            </a:lvl1pPr>
          </a:lstStyle>
          <a:p>
            <a:fld id="{A4F47106-9C85-4DAF-8DC2-60B38019EEE8}" type="datetimeFigureOut">
              <a:rPr lang="en-GB" smtClean="0"/>
              <a:t>02/12/2024</a:t>
            </a:fld>
            <a:endParaRPr lang="en-GB" dirty="0"/>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4430" tIns="47215" rIns="94430" bIns="47215" rtlCol="0" anchor="ctr"/>
          <a:lstStyle/>
          <a:p>
            <a:endParaRPr lang="en-GB" dirty="0"/>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4430" tIns="47215" rIns="94430" bIns="472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8"/>
            <a:ext cx="3076363" cy="513507"/>
          </a:xfrm>
          <a:prstGeom prst="rect">
            <a:avLst/>
          </a:prstGeom>
        </p:spPr>
        <p:txBody>
          <a:bodyPr vert="horz" lIns="94430" tIns="47215" rIns="94430" bIns="472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1295" y="9721108"/>
            <a:ext cx="3076363" cy="513507"/>
          </a:xfrm>
          <a:prstGeom prst="rect">
            <a:avLst/>
          </a:prstGeom>
        </p:spPr>
        <p:txBody>
          <a:bodyPr vert="horz" lIns="94430" tIns="47215" rIns="94430" bIns="47215" rtlCol="0" anchor="b"/>
          <a:lstStyle>
            <a:lvl1pPr algn="r">
              <a:defRPr sz="1200"/>
            </a:lvl1pPr>
          </a:lstStyle>
          <a:p>
            <a:fld id="{C3DC411E-3172-4004-B879-5EF1892E9D6C}" type="slidenum">
              <a:rPr lang="en-GB" smtClean="0"/>
              <a:t>‹#›</a:t>
            </a:fld>
            <a:endParaRPr lang="en-GB" dirty="0"/>
          </a:p>
        </p:txBody>
      </p:sp>
    </p:spTree>
    <p:extLst>
      <p:ext uri="{BB962C8B-B14F-4D97-AF65-F5344CB8AC3E}">
        <p14:creationId xmlns:p14="http://schemas.microsoft.com/office/powerpoint/2010/main" val="395880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C3DC411E-3172-4004-B879-5EF1892E9D6C}" type="slidenum">
              <a:rPr lang="en-GB" smtClean="0"/>
              <a:t>1</a:t>
            </a:fld>
            <a:endParaRPr lang="en-GB" dirty="0"/>
          </a:p>
        </p:txBody>
      </p:sp>
    </p:spTree>
    <p:extLst>
      <p:ext uri="{BB962C8B-B14F-4D97-AF65-F5344CB8AC3E}">
        <p14:creationId xmlns:p14="http://schemas.microsoft.com/office/powerpoint/2010/main" val="923664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59918-E7B0-EFFF-B74E-432ACDE42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41EFE-7731-FEAC-0ABB-7A94C2751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34DCD-D0A7-FC5A-CAC8-6F024B49AD6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5307824-859D-DDCB-5D2E-DCEF31AA38C7}"/>
              </a:ext>
            </a:extLst>
          </p:cNvPr>
          <p:cNvSpPr>
            <a:spLocks noGrp="1"/>
          </p:cNvSpPr>
          <p:nvPr>
            <p:ph type="sldNum" sz="quarter" idx="10"/>
          </p:nvPr>
        </p:nvSpPr>
        <p:spPr/>
        <p:txBody>
          <a:bodyPr/>
          <a:lstStyle/>
          <a:p>
            <a:fld id="{C3DC411E-3172-4004-B879-5EF1892E9D6C}" type="slidenum">
              <a:rPr lang="en-GB" smtClean="0"/>
              <a:t>10</a:t>
            </a:fld>
            <a:endParaRPr lang="en-GB" dirty="0"/>
          </a:p>
        </p:txBody>
      </p:sp>
    </p:spTree>
    <p:extLst>
      <p:ext uri="{BB962C8B-B14F-4D97-AF65-F5344CB8AC3E}">
        <p14:creationId xmlns:p14="http://schemas.microsoft.com/office/powerpoint/2010/main" val="102560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get worried from time to time, and we would like you to feel that you can reach out to someone at school. All staff are safeguarding trained, so the answer is that if you have your ‘go to’ trusted adult in school, you can, of course go to them (poster one).  We are all here to help and support you in anyway we can.  Some staff are also trained in mental health first aid, if they are, they should have a sign displayed on their classroom or office door, here is the list of the staff that are currently trained (poster two).  But you might not feel you want to go to anyone at all, in which case…</a:t>
            </a:r>
            <a:endParaRPr lang="en-GB" dirty="0">
              <a:cs typeface="Calibri"/>
            </a:endParaRPr>
          </a:p>
          <a:p>
            <a:endParaRPr lang="en-GB" dirty="0"/>
          </a:p>
          <a:p>
            <a:endParaRPr lang="en-GB" dirty="0"/>
          </a:p>
        </p:txBody>
      </p:sp>
      <p:sp>
        <p:nvSpPr>
          <p:cNvPr id="4" name="Slide Number Placeholder 3"/>
          <p:cNvSpPr>
            <a:spLocks noGrp="1"/>
          </p:cNvSpPr>
          <p:nvPr>
            <p:ph type="sldNum" sz="quarter" idx="10"/>
          </p:nvPr>
        </p:nvSpPr>
        <p:spPr/>
        <p:txBody>
          <a:bodyPr/>
          <a:lstStyle/>
          <a:p>
            <a:fld id="{C3DC411E-3172-4004-B879-5EF1892E9D6C}" type="slidenum">
              <a:rPr lang="en-GB" smtClean="0"/>
              <a:t>2</a:t>
            </a:fld>
            <a:endParaRPr lang="en-GB" dirty="0"/>
          </a:p>
        </p:txBody>
      </p:sp>
    </p:spTree>
    <p:extLst>
      <p:ext uri="{BB962C8B-B14F-4D97-AF65-F5344CB8AC3E}">
        <p14:creationId xmlns:p14="http://schemas.microsoft.com/office/powerpoint/2010/main" val="251789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65153-DD9E-764F-E961-D72E21E83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60111-F24B-640A-E978-9166B616A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913EC-ECD2-6178-587A-35487D55FF97}"/>
              </a:ext>
            </a:extLst>
          </p:cNvPr>
          <p:cNvSpPr>
            <a:spLocks noGrp="1"/>
          </p:cNvSpPr>
          <p:nvPr>
            <p:ph type="body" idx="1"/>
          </p:nvPr>
        </p:nvSpPr>
        <p:spPr/>
        <p:txBody>
          <a:bodyPr/>
          <a:lstStyle/>
          <a:p>
            <a:r>
              <a:rPr lang="en-GB" dirty="0"/>
              <a:t>Go onto the school website, and on the left-hand banner there are various links, the fourth one down is for ‘MyVoice’. MyVoice is a reporting tool specifically designed for students to share their concerns</a:t>
            </a:r>
          </a:p>
        </p:txBody>
      </p:sp>
      <p:sp>
        <p:nvSpPr>
          <p:cNvPr id="4" name="Slide Number Placeholder 3">
            <a:extLst>
              <a:ext uri="{FF2B5EF4-FFF2-40B4-BE49-F238E27FC236}">
                <a16:creationId xmlns:a16="http://schemas.microsoft.com/office/drawing/2014/main" id="{B3838D91-73DB-EF55-A0FD-15246B142795}"/>
              </a:ext>
            </a:extLst>
          </p:cNvPr>
          <p:cNvSpPr>
            <a:spLocks noGrp="1"/>
          </p:cNvSpPr>
          <p:nvPr>
            <p:ph type="sldNum" sz="quarter" idx="10"/>
          </p:nvPr>
        </p:nvSpPr>
        <p:spPr/>
        <p:txBody>
          <a:bodyPr/>
          <a:lstStyle/>
          <a:p>
            <a:fld id="{C3DC411E-3172-4004-B879-5EF1892E9D6C}" type="slidenum">
              <a:rPr lang="en-GB" smtClean="0"/>
              <a:t>3</a:t>
            </a:fld>
            <a:endParaRPr lang="en-GB" dirty="0"/>
          </a:p>
        </p:txBody>
      </p:sp>
    </p:spTree>
    <p:extLst>
      <p:ext uri="{BB962C8B-B14F-4D97-AF65-F5344CB8AC3E}">
        <p14:creationId xmlns:p14="http://schemas.microsoft.com/office/powerpoint/2010/main" val="278084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E6B0A-D998-9586-DFBF-7E236C356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E5578-81C3-CF99-70D6-E9A93BD79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5FEEE-6180-9375-16D6-13282EBB4322}"/>
              </a:ext>
            </a:extLst>
          </p:cNvPr>
          <p:cNvSpPr>
            <a:spLocks noGrp="1"/>
          </p:cNvSpPr>
          <p:nvPr>
            <p:ph type="body" idx="1"/>
          </p:nvPr>
        </p:nvSpPr>
        <p:spPr/>
        <p:txBody>
          <a:bodyPr/>
          <a:lstStyle/>
          <a:p>
            <a:r>
              <a:rPr lang="en-GB" dirty="0"/>
              <a:t>This screen will come up and you briefly summarise your concern or who your concerns are about, and then you can choose to leave your name at the bottom of the concern, or not - it is entirely up to you, but if you feel we need more information its best to let us know who bravely completed the form.  Just remember if it’s worrying you, a problem shared is a problem halved. This form only goes to one of the child protection team who are:</a:t>
            </a:r>
          </a:p>
        </p:txBody>
      </p:sp>
      <p:sp>
        <p:nvSpPr>
          <p:cNvPr id="4" name="Slide Number Placeholder 3">
            <a:extLst>
              <a:ext uri="{FF2B5EF4-FFF2-40B4-BE49-F238E27FC236}">
                <a16:creationId xmlns:a16="http://schemas.microsoft.com/office/drawing/2014/main" id="{44549C60-CB4F-E7C9-421B-8D8F74DA0A04}"/>
              </a:ext>
            </a:extLst>
          </p:cNvPr>
          <p:cNvSpPr>
            <a:spLocks noGrp="1"/>
          </p:cNvSpPr>
          <p:nvPr>
            <p:ph type="sldNum" sz="quarter" idx="10"/>
          </p:nvPr>
        </p:nvSpPr>
        <p:spPr/>
        <p:txBody>
          <a:bodyPr/>
          <a:lstStyle/>
          <a:p>
            <a:fld id="{C3DC411E-3172-4004-B879-5EF1892E9D6C}" type="slidenum">
              <a:rPr lang="en-GB" smtClean="0"/>
              <a:t>4</a:t>
            </a:fld>
            <a:endParaRPr lang="en-GB" dirty="0"/>
          </a:p>
        </p:txBody>
      </p:sp>
    </p:spTree>
    <p:extLst>
      <p:ext uri="{BB962C8B-B14F-4D97-AF65-F5344CB8AC3E}">
        <p14:creationId xmlns:p14="http://schemas.microsoft.com/office/powerpoint/2010/main" val="241410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41B15-044A-D1C6-EF58-FAF810C9C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17934-7BE7-B4A3-8351-0FB2497399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04F76-59E9-7894-0CD9-B19FEB5A41D6}"/>
              </a:ext>
            </a:extLst>
          </p:cNvPr>
          <p:cNvSpPr>
            <a:spLocks noGrp="1"/>
          </p:cNvSpPr>
          <p:nvPr>
            <p:ph type="body"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2C581414-64AD-1F37-BA2B-602C2C14625F}"/>
              </a:ext>
            </a:extLst>
          </p:cNvPr>
          <p:cNvSpPr>
            <a:spLocks noGrp="1"/>
          </p:cNvSpPr>
          <p:nvPr>
            <p:ph type="sldNum" sz="quarter" idx="10"/>
          </p:nvPr>
        </p:nvSpPr>
        <p:spPr/>
        <p:txBody>
          <a:bodyPr/>
          <a:lstStyle/>
          <a:p>
            <a:fld id="{C3DC411E-3172-4004-B879-5EF1892E9D6C}" type="slidenum">
              <a:rPr lang="en-GB" smtClean="0"/>
              <a:t>5</a:t>
            </a:fld>
            <a:endParaRPr lang="en-GB" dirty="0"/>
          </a:p>
        </p:txBody>
      </p:sp>
    </p:spTree>
    <p:extLst>
      <p:ext uri="{BB962C8B-B14F-4D97-AF65-F5344CB8AC3E}">
        <p14:creationId xmlns:p14="http://schemas.microsoft.com/office/powerpoint/2010/main" val="164961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15C65-DCEA-1A4F-8D2C-E355C49C2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0AC70-7998-10A1-2AE3-3DC1CDA627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26340-DB90-1017-0C28-CFEC61EE5519}"/>
              </a:ext>
            </a:extLst>
          </p:cNvPr>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DF2D9D47-AB44-09FD-35BF-40A3C7D59E22}"/>
              </a:ext>
            </a:extLst>
          </p:cNvPr>
          <p:cNvSpPr>
            <a:spLocks noGrp="1"/>
          </p:cNvSpPr>
          <p:nvPr>
            <p:ph type="sldNum" sz="quarter" idx="10"/>
          </p:nvPr>
        </p:nvSpPr>
        <p:spPr/>
        <p:txBody>
          <a:bodyPr/>
          <a:lstStyle/>
          <a:p>
            <a:fld id="{C3DC411E-3172-4004-B879-5EF1892E9D6C}" type="slidenum">
              <a:rPr lang="en-GB" smtClean="0"/>
              <a:t>6</a:t>
            </a:fld>
            <a:endParaRPr lang="en-GB" dirty="0"/>
          </a:p>
        </p:txBody>
      </p:sp>
    </p:spTree>
    <p:extLst>
      <p:ext uri="{BB962C8B-B14F-4D97-AF65-F5344CB8AC3E}">
        <p14:creationId xmlns:p14="http://schemas.microsoft.com/office/powerpoint/2010/main" val="66597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5EA03-A59C-33DC-3160-92133D0EA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CF581-51A4-95C2-6138-258CC334B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5823A-271B-27FC-D8AA-5A7D2541B7FD}"/>
              </a:ext>
            </a:extLst>
          </p:cNvPr>
          <p:cNvSpPr>
            <a:spLocks noGrp="1"/>
          </p:cNvSpPr>
          <p:nvPr>
            <p:ph type="body" idx="1"/>
          </p:nvPr>
        </p:nvSpPr>
        <p:spPr/>
        <p:txBody>
          <a:bodyPr/>
          <a:lstStyle/>
          <a:p>
            <a:r>
              <a:rPr lang="en-GB" dirty="0"/>
              <a:t>Our site is protected by CCTV, we have a fence that surrounds both the main site, as well as Madeley House, staff are on duty at peak times of the day and you need to use a swipe card to access the gates.  We have lots of measures in place to try and keep you safe at all times, we also recognise from time to time somebody might try and enter our site, who is unwanted, unwelcome and therefore potentially unsafe.</a:t>
            </a:r>
          </a:p>
          <a:p>
            <a:endParaRPr lang="en-GB" dirty="0"/>
          </a:p>
          <a:p>
            <a:r>
              <a:rPr lang="en-GB" dirty="0"/>
              <a:t>If you ever encounter somebody on site like this you should inform the nearest member of staff and leave them to deal with it, and if there is an immediate threat then hide.</a:t>
            </a:r>
            <a:endParaRPr lang="en-GB" dirty="0">
              <a:cs typeface="Calibri"/>
            </a:endParaRPr>
          </a:p>
          <a:p>
            <a:endParaRPr lang="en-GB" dirty="0"/>
          </a:p>
          <a:p>
            <a:r>
              <a:rPr lang="en-GB" dirty="0"/>
              <a:t>Sound two different alarms - fire alarm first, intruder alarm for comparison.</a:t>
            </a:r>
          </a:p>
          <a:p>
            <a:endParaRPr lang="en-GB" dirty="0"/>
          </a:p>
          <a:p>
            <a:r>
              <a:rPr lang="en-GB" dirty="0"/>
              <a:t>If this alarm goes off, like the fire alarm you should follow the instructions of the members of staff, whether that be in the classroom, out on the cage or anywhere else in school, its important that you remain mature, calm, quiet and listen carefully to the instructions you are given.  We have every faith in our students that you would do the right thing.</a:t>
            </a:r>
          </a:p>
        </p:txBody>
      </p:sp>
      <p:sp>
        <p:nvSpPr>
          <p:cNvPr id="4" name="Slide Number Placeholder 3">
            <a:extLst>
              <a:ext uri="{FF2B5EF4-FFF2-40B4-BE49-F238E27FC236}">
                <a16:creationId xmlns:a16="http://schemas.microsoft.com/office/drawing/2014/main" id="{5A085D9A-AEDA-56D4-495B-189314B6386A}"/>
              </a:ext>
            </a:extLst>
          </p:cNvPr>
          <p:cNvSpPr>
            <a:spLocks noGrp="1"/>
          </p:cNvSpPr>
          <p:nvPr>
            <p:ph type="sldNum" sz="quarter" idx="10"/>
          </p:nvPr>
        </p:nvSpPr>
        <p:spPr/>
        <p:txBody>
          <a:bodyPr/>
          <a:lstStyle/>
          <a:p>
            <a:fld id="{C3DC411E-3172-4004-B879-5EF1892E9D6C}" type="slidenum">
              <a:rPr lang="en-GB" smtClean="0"/>
              <a:t>7</a:t>
            </a:fld>
            <a:endParaRPr lang="en-GB" dirty="0"/>
          </a:p>
        </p:txBody>
      </p:sp>
    </p:spTree>
    <p:extLst>
      <p:ext uri="{BB962C8B-B14F-4D97-AF65-F5344CB8AC3E}">
        <p14:creationId xmlns:p14="http://schemas.microsoft.com/office/powerpoint/2010/main" val="240514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A1B12-4C13-8897-B7E2-6E72362AC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74B101-F987-C8AD-26F9-5D8E6C611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6CD2B-6F4C-8081-A261-3BD719BBA785}"/>
              </a:ext>
            </a:extLst>
          </p:cNvPr>
          <p:cNvSpPr>
            <a:spLocks noGrp="1"/>
          </p:cNvSpPr>
          <p:nvPr>
            <p:ph type="body" idx="1"/>
          </p:nvPr>
        </p:nvSpPr>
        <p:spPr/>
        <p:txBody>
          <a:bodyPr/>
          <a:lstStyle/>
          <a:p>
            <a:pPr marL="177056" indent="-177056">
              <a:buFont typeface="Arial" panose="020B0604020202020204" pitchFamily="34" charset="0"/>
              <a:buChar char="•"/>
            </a:pPr>
            <a:r>
              <a:rPr lang="en-GB" dirty="0"/>
              <a:t>Our recent student focus groups identified that students don’t always feel all that safe walking along the routes they take, particularly from the train and bus station.  Thus, we have produced a map that identifies the most public, and therefore safest route that is best to be used</a:t>
            </a:r>
          </a:p>
        </p:txBody>
      </p:sp>
      <p:sp>
        <p:nvSpPr>
          <p:cNvPr id="4" name="Slide Number Placeholder 3">
            <a:extLst>
              <a:ext uri="{FF2B5EF4-FFF2-40B4-BE49-F238E27FC236}">
                <a16:creationId xmlns:a16="http://schemas.microsoft.com/office/drawing/2014/main" id="{9609CE0A-D450-891B-AE5E-946BDBDCEB8E}"/>
              </a:ext>
            </a:extLst>
          </p:cNvPr>
          <p:cNvSpPr>
            <a:spLocks noGrp="1"/>
          </p:cNvSpPr>
          <p:nvPr>
            <p:ph type="sldNum" sz="quarter" idx="10"/>
          </p:nvPr>
        </p:nvSpPr>
        <p:spPr/>
        <p:txBody>
          <a:bodyPr/>
          <a:lstStyle/>
          <a:p>
            <a:fld id="{C3DC411E-3172-4004-B879-5EF1892E9D6C}" type="slidenum">
              <a:rPr lang="en-GB" smtClean="0"/>
              <a:t>8</a:t>
            </a:fld>
            <a:endParaRPr lang="en-GB" dirty="0"/>
          </a:p>
        </p:txBody>
      </p:sp>
    </p:spTree>
    <p:extLst>
      <p:ext uri="{BB962C8B-B14F-4D97-AF65-F5344CB8AC3E}">
        <p14:creationId xmlns:p14="http://schemas.microsoft.com/office/powerpoint/2010/main" val="239911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D4C2A-C788-D327-C4A9-574DC28EA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57706-3C14-4BF6-DA75-2235BFFB0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531C4B-36C9-891C-A3A9-49D8D71FD3C7}"/>
              </a:ext>
            </a:extLst>
          </p:cNvPr>
          <p:cNvSpPr>
            <a:spLocks noGrp="1"/>
          </p:cNvSpPr>
          <p:nvPr>
            <p:ph type="body" idx="1"/>
          </p:nvPr>
        </p:nvSpPr>
        <p:spPr/>
        <p:txBody>
          <a:bodyPr/>
          <a:lstStyle/>
          <a:p>
            <a:pPr marL="0" indent="0">
              <a:buFont typeface="Arial" panose="020B0604020202020204" pitchFamily="34" charset="0"/>
              <a:buNone/>
            </a:pPr>
            <a:r>
              <a:rPr lang="en-GB" dirty="0"/>
              <a:t>Alongside the routes you see we would advise that:</a:t>
            </a:r>
          </a:p>
          <a:p>
            <a:pPr marL="0" indent="0">
              <a:buFont typeface="Arial" panose="020B0604020202020204" pitchFamily="34" charset="0"/>
              <a:buNone/>
            </a:pPr>
            <a:endParaRPr lang="en-GB" dirty="0"/>
          </a:p>
          <a:p>
            <a:pPr marL="649207" lvl="1" indent="-177056">
              <a:buFont typeface="Arial" panose="020B0604020202020204" pitchFamily="34" charset="0"/>
              <a:buChar char="•"/>
            </a:pPr>
            <a:r>
              <a:rPr lang="en-GB" dirty="0"/>
              <a:t>You avoid situations that are unsafe, walk on the other side of the road when you see a large group of people you don’t know</a:t>
            </a:r>
          </a:p>
          <a:p>
            <a:pPr marL="649207" lvl="1" indent="-177056">
              <a:buFont typeface="Arial" panose="020B0604020202020204" pitchFamily="34" charset="0"/>
              <a:buChar char="•"/>
            </a:pPr>
            <a:r>
              <a:rPr lang="en-GB" dirty="0"/>
              <a:t>Don’t talk or interact with anybody you don’t know</a:t>
            </a:r>
          </a:p>
          <a:p>
            <a:pPr marL="649207" lvl="1" indent="-177056">
              <a:buFont typeface="Arial" panose="020B0604020202020204" pitchFamily="34" charset="0"/>
              <a:buChar char="•"/>
            </a:pPr>
            <a:r>
              <a:rPr lang="en-GB" dirty="0"/>
              <a:t>Don’t have your phone on display, it could easily get taken from your hand</a:t>
            </a:r>
          </a:p>
          <a:p>
            <a:pPr marL="649207" lvl="1" indent="-177056">
              <a:buFont typeface="Arial" panose="020B0604020202020204" pitchFamily="34" charset="0"/>
              <a:buChar char="•"/>
            </a:pPr>
            <a:r>
              <a:rPr lang="en-GB" dirty="0"/>
              <a:t>Ideally walk in pairs or threes but try not to block the path</a:t>
            </a:r>
          </a:p>
          <a:p>
            <a:pPr marL="649207" lvl="1" indent="-177056">
              <a:buFont typeface="Arial" panose="020B0604020202020204" pitchFamily="34" charset="0"/>
              <a:buChar char="•"/>
            </a:pPr>
            <a:r>
              <a:rPr lang="en-GB" dirty="0"/>
              <a:t>School gates open at 7.45 so time your journey so that you arrive after this time, and anywhere up to 8.25, you should be on site and on your way to form time then</a:t>
            </a:r>
          </a:p>
        </p:txBody>
      </p:sp>
      <p:sp>
        <p:nvSpPr>
          <p:cNvPr id="4" name="Slide Number Placeholder 3">
            <a:extLst>
              <a:ext uri="{FF2B5EF4-FFF2-40B4-BE49-F238E27FC236}">
                <a16:creationId xmlns:a16="http://schemas.microsoft.com/office/drawing/2014/main" id="{6F780598-05C2-1B49-F9B6-89AD3106E635}"/>
              </a:ext>
            </a:extLst>
          </p:cNvPr>
          <p:cNvSpPr>
            <a:spLocks noGrp="1"/>
          </p:cNvSpPr>
          <p:nvPr>
            <p:ph type="sldNum" sz="quarter" idx="10"/>
          </p:nvPr>
        </p:nvSpPr>
        <p:spPr/>
        <p:txBody>
          <a:bodyPr/>
          <a:lstStyle/>
          <a:p>
            <a:fld id="{C3DC411E-3172-4004-B879-5EF1892E9D6C}" type="slidenum">
              <a:rPr lang="en-GB" smtClean="0"/>
              <a:t>9</a:t>
            </a:fld>
            <a:endParaRPr lang="en-GB" dirty="0"/>
          </a:p>
        </p:txBody>
      </p:sp>
    </p:spTree>
    <p:extLst>
      <p:ext uri="{BB962C8B-B14F-4D97-AF65-F5344CB8AC3E}">
        <p14:creationId xmlns:p14="http://schemas.microsoft.com/office/powerpoint/2010/main" val="25813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369AA1C-27CD-1247-B81E-FD949D8DCBC1}"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26B282-5F6E-234E-B995-FB2CE12ACDF4}" type="slidenum">
              <a:rPr lang="en-US" smtClean="0"/>
              <a:t>‹#›</a:t>
            </a:fld>
            <a:endParaRPr lang="en-US" dirty="0"/>
          </a:p>
        </p:txBody>
      </p:sp>
    </p:spTree>
    <p:extLst>
      <p:ext uri="{BB962C8B-B14F-4D97-AF65-F5344CB8AC3E}">
        <p14:creationId xmlns:p14="http://schemas.microsoft.com/office/powerpoint/2010/main" val="198544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69AA1C-27CD-1247-B81E-FD949D8DCBC1}"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26B282-5F6E-234E-B995-FB2CE12ACDF4}" type="slidenum">
              <a:rPr lang="en-US" smtClean="0"/>
              <a:t>‹#›</a:t>
            </a:fld>
            <a:endParaRPr lang="en-US" dirty="0"/>
          </a:p>
        </p:txBody>
      </p:sp>
    </p:spTree>
    <p:extLst>
      <p:ext uri="{BB962C8B-B14F-4D97-AF65-F5344CB8AC3E}">
        <p14:creationId xmlns:p14="http://schemas.microsoft.com/office/powerpoint/2010/main" val="41627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69AA1C-27CD-1247-B81E-FD949D8DCBC1}"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26B282-5F6E-234E-B995-FB2CE12ACDF4}" type="slidenum">
              <a:rPr lang="en-US" smtClean="0"/>
              <a:t>‹#›</a:t>
            </a:fld>
            <a:endParaRPr lang="en-US" dirty="0"/>
          </a:p>
        </p:txBody>
      </p:sp>
    </p:spTree>
    <p:extLst>
      <p:ext uri="{BB962C8B-B14F-4D97-AF65-F5344CB8AC3E}">
        <p14:creationId xmlns:p14="http://schemas.microsoft.com/office/powerpoint/2010/main" val="100583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69AA1C-27CD-1247-B81E-FD949D8DCBC1}"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26B282-5F6E-234E-B995-FB2CE12ACDF4}" type="slidenum">
              <a:rPr lang="en-US" smtClean="0"/>
              <a:t>‹#›</a:t>
            </a:fld>
            <a:endParaRPr lang="en-US" dirty="0"/>
          </a:p>
        </p:txBody>
      </p:sp>
    </p:spTree>
    <p:extLst>
      <p:ext uri="{BB962C8B-B14F-4D97-AF65-F5344CB8AC3E}">
        <p14:creationId xmlns:p14="http://schemas.microsoft.com/office/powerpoint/2010/main" val="241976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69AA1C-27CD-1247-B81E-FD949D8DCBC1}"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26B282-5F6E-234E-B995-FB2CE12ACDF4}" type="slidenum">
              <a:rPr lang="en-US" smtClean="0"/>
              <a:t>‹#›</a:t>
            </a:fld>
            <a:endParaRPr lang="en-US" dirty="0"/>
          </a:p>
        </p:txBody>
      </p:sp>
    </p:spTree>
    <p:extLst>
      <p:ext uri="{BB962C8B-B14F-4D97-AF65-F5344CB8AC3E}">
        <p14:creationId xmlns:p14="http://schemas.microsoft.com/office/powerpoint/2010/main" val="358218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369AA1C-27CD-1247-B81E-FD949D8DCBC1}"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26B282-5F6E-234E-B995-FB2CE12ACDF4}" type="slidenum">
              <a:rPr lang="en-US" smtClean="0"/>
              <a:t>‹#›</a:t>
            </a:fld>
            <a:endParaRPr lang="en-US" dirty="0"/>
          </a:p>
        </p:txBody>
      </p:sp>
    </p:spTree>
    <p:extLst>
      <p:ext uri="{BB962C8B-B14F-4D97-AF65-F5344CB8AC3E}">
        <p14:creationId xmlns:p14="http://schemas.microsoft.com/office/powerpoint/2010/main" val="205862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369AA1C-27CD-1247-B81E-FD949D8DCBC1}" type="datetimeFigureOut">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26B282-5F6E-234E-B995-FB2CE12ACDF4}" type="slidenum">
              <a:rPr lang="en-US" smtClean="0"/>
              <a:t>‹#›</a:t>
            </a:fld>
            <a:endParaRPr lang="en-US" dirty="0"/>
          </a:p>
        </p:txBody>
      </p:sp>
    </p:spTree>
    <p:extLst>
      <p:ext uri="{BB962C8B-B14F-4D97-AF65-F5344CB8AC3E}">
        <p14:creationId xmlns:p14="http://schemas.microsoft.com/office/powerpoint/2010/main" val="275105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369AA1C-27CD-1247-B81E-FD949D8DCBC1}" type="datetimeFigureOut">
              <a:rPr lang="en-US" smtClean="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26B282-5F6E-234E-B995-FB2CE12ACDF4}" type="slidenum">
              <a:rPr lang="en-US" smtClean="0"/>
              <a:t>‹#›</a:t>
            </a:fld>
            <a:endParaRPr lang="en-US" dirty="0"/>
          </a:p>
        </p:txBody>
      </p:sp>
    </p:spTree>
    <p:extLst>
      <p:ext uri="{BB962C8B-B14F-4D97-AF65-F5344CB8AC3E}">
        <p14:creationId xmlns:p14="http://schemas.microsoft.com/office/powerpoint/2010/main" val="227937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9AA1C-27CD-1247-B81E-FD949D8DCBC1}" type="datetimeFigureOut">
              <a:rPr lang="en-US" smtClean="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26B282-5F6E-234E-B995-FB2CE12ACDF4}" type="slidenum">
              <a:rPr lang="en-US" smtClean="0"/>
              <a:t>‹#›</a:t>
            </a:fld>
            <a:endParaRPr lang="en-US" dirty="0"/>
          </a:p>
        </p:txBody>
      </p:sp>
    </p:spTree>
    <p:extLst>
      <p:ext uri="{BB962C8B-B14F-4D97-AF65-F5344CB8AC3E}">
        <p14:creationId xmlns:p14="http://schemas.microsoft.com/office/powerpoint/2010/main" val="124179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369AA1C-27CD-1247-B81E-FD949D8DCBC1}"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26B282-5F6E-234E-B995-FB2CE12ACDF4}" type="slidenum">
              <a:rPr lang="en-US" smtClean="0"/>
              <a:t>‹#›</a:t>
            </a:fld>
            <a:endParaRPr lang="en-US" dirty="0"/>
          </a:p>
        </p:txBody>
      </p:sp>
    </p:spTree>
    <p:extLst>
      <p:ext uri="{BB962C8B-B14F-4D97-AF65-F5344CB8AC3E}">
        <p14:creationId xmlns:p14="http://schemas.microsoft.com/office/powerpoint/2010/main" val="180204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369AA1C-27CD-1247-B81E-FD949D8DCBC1}"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26B282-5F6E-234E-B995-FB2CE12ACDF4}" type="slidenum">
              <a:rPr lang="en-US" smtClean="0"/>
              <a:t>‹#›</a:t>
            </a:fld>
            <a:endParaRPr lang="en-US" dirty="0"/>
          </a:p>
        </p:txBody>
      </p:sp>
    </p:spTree>
    <p:extLst>
      <p:ext uri="{BB962C8B-B14F-4D97-AF65-F5344CB8AC3E}">
        <p14:creationId xmlns:p14="http://schemas.microsoft.com/office/powerpoint/2010/main" val="384359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9AA1C-27CD-1247-B81E-FD949D8DCBC1}" type="datetimeFigureOut">
              <a:rPr lang="en-US" smtClean="0"/>
              <a:t>12/2/2024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6B282-5F6E-234E-B995-FB2CE12ACDF4}" type="slidenum">
              <a:rPr lang="en-US" smtClean="0"/>
              <a:t>‹#›</a:t>
            </a:fld>
            <a:endParaRPr lang="en-US" dirty="0"/>
          </a:p>
        </p:txBody>
      </p:sp>
    </p:spTree>
    <p:extLst>
      <p:ext uri="{BB962C8B-B14F-4D97-AF65-F5344CB8AC3E}">
        <p14:creationId xmlns:p14="http://schemas.microsoft.com/office/powerpoint/2010/main" val="2797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audio" Target="../media/media2.m4a"/></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674" y="1525921"/>
            <a:ext cx="8229600" cy="3599531"/>
          </a:xfrm>
        </p:spPr>
        <p:txBody>
          <a:bodyPr>
            <a:normAutofit/>
          </a:bodyPr>
          <a:lstStyle/>
          <a:p>
            <a:r>
              <a:rPr lang="en-US" sz="6600" b="1" dirty="0">
                <a:solidFill>
                  <a:schemeClr val="bg1"/>
                </a:solidFill>
              </a:rPr>
              <a:t>Being a</a:t>
            </a:r>
            <a:br>
              <a:rPr lang="en-US" sz="6600" b="1" dirty="0">
                <a:solidFill>
                  <a:schemeClr val="bg1"/>
                </a:solidFill>
              </a:rPr>
            </a:br>
            <a:r>
              <a:rPr lang="en-US" sz="6600" b="1" dirty="0">
                <a:solidFill>
                  <a:schemeClr val="bg1"/>
                </a:solidFill>
              </a:rPr>
              <a:t>Safeguarding Champion</a:t>
            </a:r>
          </a:p>
        </p:txBody>
      </p:sp>
      <p:sp>
        <p:nvSpPr>
          <p:cNvPr id="6" name="Rectangle 2"/>
          <p:cNvSpPr>
            <a:spLocks noChangeArrowheads="1"/>
          </p:cNvSpPr>
          <p:nvPr/>
        </p:nvSpPr>
        <p:spPr bwMode="auto">
          <a:xfrm>
            <a:off x="1278255" y="38512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210788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4A2C58BF-41E7-C450-B75B-69A7E11433E3}"/>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E0867E2-B429-D42C-02E3-1B2B95B5D609}"/>
              </a:ext>
            </a:extLst>
          </p:cNvPr>
          <p:cNvPicPr>
            <a:picLocks noGrp="1" noChangeAspect="1"/>
          </p:cNvPicPr>
          <p:nvPr>
            <p:ph idx="1"/>
          </p:nvPr>
        </p:nvPicPr>
        <p:blipFill>
          <a:blip r:embed="rId4"/>
          <a:stretch>
            <a:fillRect/>
          </a:stretch>
        </p:blipFill>
        <p:spPr>
          <a:xfrm>
            <a:off x="1588080" y="2978772"/>
            <a:ext cx="5967840" cy="2285206"/>
          </a:xfrm>
        </p:spPr>
      </p:pic>
    </p:spTree>
    <p:extLst>
      <p:ext uri="{BB962C8B-B14F-4D97-AF65-F5344CB8AC3E}">
        <p14:creationId xmlns:p14="http://schemas.microsoft.com/office/powerpoint/2010/main" val="16761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61C34-2780-466F-B67C-6A4721034D87}"/>
              </a:ext>
            </a:extLst>
          </p:cNvPr>
          <p:cNvSpPr>
            <a:spLocks noGrp="1"/>
          </p:cNvSpPr>
          <p:nvPr>
            <p:ph sz="half" idx="1"/>
          </p:nvPr>
        </p:nvSpPr>
        <p:spPr>
          <a:xfrm>
            <a:off x="1178416" y="1355501"/>
            <a:ext cx="8506496" cy="731837"/>
          </a:xfrm>
        </p:spPr>
        <p:txBody>
          <a:bodyPr/>
          <a:lstStyle/>
          <a:p>
            <a:pPr marL="0" indent="0">
              <a:buNone/>
            </a:pPr>
            <a:r>
              <a:rPr lang="en-GB" dirty="0">
                <a:solidFill>
                  <a:schemeClr val="bg1"/>
                </a:solidFill>
              </a:rPr>
              <a:t>Who do I go to if I am worried or have an issue?</a:t>
            </a:r>
          </a:p>
        </p:txBody>
      </p:sp>
      <p:pic>
        <p:nvPicPr>
          <p:cNvPr id="6" name="Picture 5">
            <a:extLst>
              <a:ext uri="{FF2B5EF4-FFF2-40B4-BE49-F238E27FC236}">
                <a16:creationId xmlns:a16="http://schemas.microsoft.com/office/drawing/2014/main" id="{B9CEAE7B-A59B-EFD0-2145-FC61EB673627}"/>
              </a:ext>
            </a:extLst>
          </p:cNvPr>
          <p:cNvPicPr>
            <a:picLocks noChangeAspect="1"/>
          </p:cNvPicPr>
          <p:nvPr/>
        </p:nvPicPr>
        <p:blipFill>
          <a:blip r:embed="rId4"/>
          <a:stretch>
            <a:fillRect/>
          </a:stretch>
        </p:blipFill>
        <p:spPr>
          <a:xfrm>
            <a:off x="4716707" y="2087338"/>
            <a:ext cx="4041998" cy="4529721"/>
          </a:xfrm>
          <a:prstGeom prst="rect">
            <a:avLst/>
          </a:prstGeom>
        </p:spPr>
      </p:pic>
      <p:pic>
        <p:nvPicPr>
          <p:cNvPr id="5" name="Picture 4">
            <a:extLst>
              <a:ext uri="{FF2B5EF4-FFF2-40B4-BE49-F238E27FC236}">
                <a16:creationId xmlns:a16="http://schemas.microsoft.com/office/drawing/2014/main" id="{5FE7FF46-B292-CEAD-2F9D-7ED75F700053}"/>
              </a:ext>
            </a:extLst>
          </p:cNvPr>
          <p:cNvPicPr>
            <a:picLocks noChangeAspect="1"/>
          </p:cNvPicPr>
          <p:nvPr/>
        </p:nvPicPr>
        <p:blipFill>
          <a:blip r:embed="rId5"/>
          <a:stretch>
            <a:fillRect/>
          </a:stretch>
        </p:blipFill>
        <p:spPr>
          <a:xfrm>
            <a:off x="4871394" y="1893571"/>
            <a:ext cx="3407633" cy="4913496"/>
          </a:xfrm>
          <a:prstGeom prst="rect">
            <a:avLst/>
          </a:prstGeom>
        </p:spPr>
      </p:pic>
      <p:pic>
        <p:nvPicPr>
          <p:cNvPr id="12" name="Picture 11">
            <a:extLst>
              <a:ext uri="{FF2B5EF4-FFF2-40B4-BE49-F238E27FC236}">
                <a16:creationId xmlns:a16="http://schemas.microsoft.com/office/drawing/2014/main" id="{140396FC-8D60-EF90-03C7-F2B89B5673F4}"/>
              </a:ext>
            </a:extLst>
          </p:cNvPr>
          <p:cNvPicPr>
            <a:picLocks noChangeAspect="1"/>
          </p:cNvPicPr>
          <p:nvPr/>
        </p:nvPicPr>
        <p:blipFill>
          <a:blip r:embed="rId6"/>
          <a:stretch>
            <a:fillRect/>
          </a:stretch>
        </p:blipFill>
        <p:spPr>
          <a:xfrm>
            <a:off x="804916" y="1893570"/>
            <a:ext cx="3586800" cy="4964429"/>
          </a:xfrm>
          <a:prstGeom prst="rect">
            <a:avLst/>
          </a:prstGeom>
        </p:spPr>
      </p:pic>
    </p:spTree>
    <p:extLst>
      <p:ext uri="{BB962C8B-B14F-4D97-AF65-F5344CB8AC3E}">
        <p14:creationId xmlns:p14="http://schemas.microsoft.com/office/powerpoint/2010/main" val="372834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49C22D55-56C9-6D94-0494-20AB3222C0EA}"/>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BD35A15-B670-6060-6A17-27F9BCF8410C}"/>
              </a:ext>
            </a:extLst>
          </p:cNvPr>
          <p:cNvPicPr>
            <a:picLocks noGrp="1" noChangeAspect="1"/>
          </p:cNvPicPr>
          <p:nvPr>
            <p:ph idx="1"/>
          </p:nvPr>
        </p:nvPicPr>
        <p:blipFill>
          <a:blip r:embed="rId4"/>
          <a:stretch>
            <a:fillRect/>
          </a:stretch>
        </p:blipFill>
        <p:spPr>
          <a:xfrm>
            <a:off x="886362" y="1600200"/>
            <a:ext cx="7371275" cy="4525963"/>
          </a:xfrm>
        </p:spPr>
      </p:pic>
      <p:sp>
        <p:nvSpPr>
          <p:cNvPr id="5" name="Arrow: Down 4">
            <a:extLst>
              <a:ext uri="{FF2B5EF4-FFF2-40B4-BE49-F238E27FC236}">
                <a16:creationId xmlns:a16="http://schemas.microsoft.com/office/drawing/2014/main" id="{D406339C-ABC4-DC07-0E71-60639D0F40AD}"/>
              </a:ext>
            </a:extLst>
          </p:cNvPr>
          <p:cNvSpPr/>
          <p:nvPr/>
        </p:nvSpPr>
        <p:spPr>
          <a:xfrm rot="2705045">
            <a:off x="8084463" y="3176143"/>
            <a:ext cx="752898" cy="92254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0712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A99A2809-B33B-AC52-AB83-5E6E0B37B957}"/>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05FA52F-CD1E-687C-7788-531434E0A7DB}"/>
              </a:ext>
            </a:extLst>
          </p:cNvPr>
          <p:cNvPicPr>
            <a:picLocks noGrp="1" noChangeAspect="1"/>
          </p:cNvPicPr>
          <p:nvPr>
            <p:ph idx="1"/>
          </p:nvPr>
        </p:nvPicPr>
        <p:blipFill>
          <a:blip r:embed="rId4"/>
          <a:stretch>
            <a:fillRect/>
          </a:stretch>
        </p:blipFill>
        <p:spPr>
          <a:xfrm>
            <a:off x="1313645" y="1050971"/>
            <a:ext cx="6761408" cy="5807029"/>
          </a:xfrm>
        </p:spPr>
      </p:pic>
    </p:spTree>
    <p:extLst>
      <p:ext uri="{BB962C8B-B14F-4D97-AF65-F5344CB8AC3E}">
        <p14:creationId xmlns:p14="http://schemas.microsoft.com/office/powerpoint/2010/main" val="186214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285FDC7B-EE3E-DF61-B55B-A26C8B160E50}"/>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F74245-B016-97EB-3376-F4607E030CA8}"/>
              </a:ext>
            </a:extLst>
          </p:cNvPr>
          <p:cNvPicPr>
            <a:picLocks noGrp="1" noChangeAspect="1"/>
          </p:cNvPicPr>
          <p:nvPr>
            <p:ph idx="1"/>
          </p:nvPr>
        </p:nvPicPr>
        <p:blipFill>
          <a:blip r:embed="rId4"/>
          <a:stretch>
            <a:fillRect/>
          </a:stretch>
        </p:blipFill>
        <p:spPr>
          <a:xfrm>
            <a:off x="2627290" y="1326524"/>
            <a:ext cx="3893477" cy="5504572"/>
          </a:xfrm>
        </p:spPr>
      </p:pic>
    </p:spTree>
    <p:extLst>
      <p:ext uri="{BB962C8B-B14F-4D97-AF65-F5344CB8AC3E}">
        <p14:creationId xmlns:p14="http://schemas.microsoft.com/office/powerpoint/2010/main" val="349822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AAC37F31-6830-EDC7-CFAD-C9FFB3042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AF227-B87C-7F16-F344-BC7D5D195F3D}"/>
              </a:ext>
            </a:extLst>
          </p:cNvPr>
          <p:cNvSpPr>
            <a:spLocks noGrp="1"/>
          </p:cNvSpPr>
          <p:nvPr>
            <p:ph type="title"/>
          </p:nvPr>
        </p:nvSpPr>
        <p:spPr>
          <a:xfrm>
            <a:off x="637674" y="1525921"/>
            <a:ext cx="8229600" cy="3599531"/>
          </a:xfrm>
        </p:spPr>
        <p:txBody>
          <a:bodyPr>
            <a:normAutofit/>
          </a:bodyPr>
          <a:lstStyle/>
          <a:p>
            <a:r>
              <a:rPr lang="en-US" sz="6000" dirty="0">
                <a:solidFill>
                  <a:schemeClr val="bg1"/>
                </a:solidFill>
              </a:rPr>
              <a:t>Unwanted People</a:t>
            </a:r>
            <a:br>
              <a:rPr lang="en-US" sz="6000" dirty="0">
                <a:solidFill>
                  <a:schemeClr val="bg1"/>
                </a:solidFill>
              </a:rPr>
            </a:br>
            <a:r>
              <a:rPr lang="en-US" sz="6000" dirty="0">
                <a:solidFill>
                  <a:schemeClr val="bg1"/>
                </a:solidFill>
              </a:rPr>
              <a:t>on our Site</a:t>
            </a:r>
          </a:p>
        </p:txBody>
      </p:sp>
      <p:sp>
        <p:nvSpPr>
          <p:cNvPr id="6" name="Rectangle 2">
            <a:extLst>
              <a:ext uri="{FF2B5EF4-FFF2-40B4-BE49-F238E27FC236}">
                <a16:creationId xmlns:a16="http://schemas.microsoft.com/office/drawing/2014/main" id="{C9C44C3F-C522-27BD-BE72-57938658390E}"/>
              </a:ext>
            </a:extLst>
          </p:cNvPr>
          <p:cNvSpPr>
            <a:spLocks noChangeArrowheads="1"/>
          </p:cNvSpPr>
          <p:nvPr/>
        </p:nvSpPr>
        <p:spPr bwMode="auto">
          <a:xfrm>
            <a:off x="1278255" y="38512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225675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a:extLst>
            <a:ext uri="{FF2B5EF4-FFF2-40B4-BE49-F238E27FC236}">
              <a16:creationId xmlns:a16="http://schemas.microsoft.com/office/drawing/2014/main" id="{C0DD86DA-08DA-BD21-2E9C-6E665130A3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B155D-0C15-FF19-2D1B-014843F14813}"/>
              </a:ext>
            </a:extLst>
          </p:cNvPr>
          <p:cNvSpPr>
            <a:spLocks noGrp="1"/>
          </p:cNvSpPr>
          <p:nvPr>
            <p:ph idx="1"/>
          </p:nvPr>
        </p:nvSpPr>
        <p:spPr/>
        <p:txBody>
          <a:bodyPr/>
          <a:lstStyle/>
          <a:p>
            <a:r>
              <a:rPr lang="en-GB" dirty="0">
                <a:solidFill>
                  <a:schemeClr val="bg1"/>
                </a:solidFill>
              </a:rPr>
              <a:t>How would you know if they are unwanted or unwelcome?</a:t>
            </a:r>
          </a:p>
          <a:p>
            <a:pPr marL="0" indent="0">
              <a:buNone/>
            </a:pPr>
            <a:endParaRPr lang="en-GB" sz="2400" dirty="0">
              <a:solidFill>
                <a:schemeClr val="bg1"/>
              </a:solidFill>
            </a:endParaRPr>
          </a:p>
          <a:p>
            <a:r>
              <a:rPr lang="en-GB" dirty="0">
                <a:solidFill>
                  <a:schemeClr val="bg1"/>
                </a:solidFill>
              </a:rPr>
              <a:t>They wouldn’t be wearing a lanyard.</a:t>
            </a:r>
          </a:p>
          <a:p>
            <a:endParaRPr lang="en-GB" sz="2400" dirty="0">
              <a:solidFill>
                <a:schemeClr val="bg1"/>
              </a:solidFill>
            </a:endParaRPr>
          </a:p>
          <a:p>
            <a:r>
              <a:rPr lang="en-GB" dirty="0">
                <a:solidFill>
                  <a:schemeClr val="bg1"/>
                </a:solidFill>
              </a:rPr>
              <a:t>So, what if they don’t have a lanyard on at all?</a:t>
            </a:r>
          </a:p>
        </p:txBody>
      </p:sp>
      <p:pic>
        <p:nvPicPr>
          <p:cNvPr id="2" name="Fire alarm noise">
            <a:hlinkClick r:id="" action="ppaction://media"/>
            <a:extLst>
              <a:ext uri="{FF2B5EF4-FFF2-40B4-BE49-F238E27FC236}">
                <a16:creationId xmlns:a16="http://schemas.microsoft.com/office/drawing/2014/main" id="{5AC1895F-072E-CD07-48A1-7E1CDD3BD73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75719" y="5516563"/>
            <a:ext cx="609600" cy="609600"/>
          </a:xfrm>
          <a:prstGeom prst="rect">
            <a:avLst/>
          </a:prstGeom>
        </p:spPr>
      </p:pic>
      <p:pic>
        <p:nvPicPr>
          <p:cNvPr id="4" name="Ldown noise">
            <a:hlinkClick r:id="" action="ppaction://media"/>
            <a:extLst>
              <a:ext uri="{FF2B5EF4-FFF2-40B4-BE49-F238E27FC236}">
                <a16:creationId xmlns:a16="http://schemas.microsoft.com/office/drawing/2014/main" id="{173674C3-9E3C-617F-AF6F-3F24C3660E95}"/>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059827" y="5516563"/>
            <a:ext cx="609600" cy="609600"/>
          </a:xfrm>
          <a:prstGeom prst="rect">
            <a:avLst/>
          </a:prstGeom>
        </p:spPr>
      </p:pic>
    </p:spTree>
    <p:extLst>
      <p:ext uri="{BB962C8B-B14F-4D97-AF65-F5344CB8AC3E}">
        <p14:creationId xmlns:p14="http://schemas.microsoft.com/office/powerpoint/2010/main" val="31443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6074" fill="hold"/>
                                        <p:tgtEl>
                                          <p:spTgt spid="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5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audio>
              <p:cMediaNode vol="80000">
                <p:cTn id="20" fill="hold" display="0">
                  <p:stCondLst>
                    <p:cond delay="indefinite"/>
                  </p:stCondLst>
                  <p:endCondLst>
                    <p:cond evt="onStopAudio" delay="0">
                      <p:tgtEl>
                        <p:sldTgt/>
                      </p:tgtEl>
                    </p:cond>
                  </p:endCondLst>
                </p:cTn>
                <p:tgtEl>
                  <p:spTgt spid="4"/>
                </p:tgtEl>
              </p:cMediaNode>
            </p:audio>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E5A54935-2A2F-3172-C2B9-39A9684F4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4FE30-CF1B-4B43-5762-031889ADE52B}"/>
              </a:ext>
            </a:extLst>
          </p:cNvPr>
          <p:cNvSpPr>
            <a:spLocks noGrp="1"/>
          </p:cNvSpPr>
          <p:nvPr>
            <p:ph type="title"/>
          </p:nvPr>
        </p:nvSpPr>
        <p:spPr>
          <a:xfrm>
            <a:off x="637674" y="1525921"/>
            <a:ext cx="8229600" cy="3599531"/>
          </a:xfrm>
        </p:spPr>
        <p:txBody>
          <a:bodyPr>
            <a:normAutofit/>
          </a:bodyPr>
          <a:lstStyle/>
          <a:p>
            <a:r>
              <a:rPr lang="en-US" sz="6000" dirty="0">
                <a:solidFill>
                  <a:schemeClr val="bg1"/>
                </a:solidFill>
              </a:rPr>
              <a:t>Travelling Safely</a:t>
            </a:r>
            <a:br>
              <a:rPr lang="en-US" sz="6000" dirty="0">
                <a:solidFill>
                  <a:schemeClr val="bg1"/>
                </a:solidFill>
              </a:rPr>
            </a:br>
            <a:r>
              <a:rPr lang="en-US" sz="6000" dirty="0">
                <a:solidFill>
                  <a:schemeClr val="bg1"/>
                </a:solidFill>
              </a:rPr>
              <a:t>to and from School</a:t>
            </a:r>
          </a:p>
        </p:txBody>
      </p:sp>
      <p:sp>
        <p:nvSpPr>
          <p:cNvPr id="6" name="Rectangle 2">
            <a:extLst>
              <a:ext uri="{FF2B5EF4-FFF2-40B4-BE49-F238E27FC236}">
                <a16:creationId xmlns:a16="http://schemas.microsoft.com/office/drawing/2014/main" id="{C9408F5E-6B9A-512B-0DBA-182246F1C719}"/>
              </a:ext>
            </a:extLst>
          </p:cNvPr>
          <p:cNvSpPr>
            <a:spLocks noChangeArrowheads="1"/>
          </p:cNvSpPr>
          <p:nvPr/>
        </p:nvSpPr>
        <p:spPr bwMode="auto">
          <a:xfrm>
            <a:off x="1278255" y="38512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224090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8FEB98CF-4B48-15C2-1F85-ED0CA163DF91}"/>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C43A4E19-202B-D2A9-7BB1-0E6B068C1770}"/>
              </a:ext>
            </a:extLst>
          </p:cNvPr>
          <p:cNvSpPr>
            <a:spLocks noChangeArrowheads="1"/>
          </p:cNvSpPr>
          <p:nvPr/>
        </p:nvSpPr>
        <p:spPr bwMode="auto">
          <a:xfrm>
            <a:off x="1278255" y="38512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8" name="Picture 7" descr="A map of a city">
            <a:extLst>
              <a:ext uri="{FF2B5EF4-FFF2-40B4-BE49-F238E27FC236}">
                <a16:creationId xmlns:a16="http://schemas.microsoft.com/office/drawing/2014/main" id="{74620A99-86D4-1517-3E87-C50A1CBCF04B}"/>
              </a:ext>
            </a:extLst>
          </p:cNvPr>
          <p:cNvPicPr>
            <a:picLocks noChangeAspect="1"/>
          </p:cNvPicPr>
          <p:nvPr/>
        </p:nvPicPr>
        <p:blipFill>
          <a:blip r:embed="rId4"/>
          <a:stretch>
            <a:fillRect/>
          </a:stretch>
        </p:blipFill>
        <p:spPr>
          <a:xfrm>
            <a:off x="1306285" y="0"/>
            <a:ext cx="6531429" cy="6858000"/>
          </a:xfrm>
          <a:prstGeom prst="rect">
            <a:avLst/>
          </a:prstGeom>
        </p:spPr>
      </p:pic>
    </p:spTree>
    <p:extLst>
      <p:ext uri="{BB962C8B-B14F-4D97-AF65-F5344CB8AC3E}">
        <p14:creationId xmlns:p14="http://schemas.microsoft.com/office/powerpoint/2010/main" val="2359383919"/>
      </p:ext>
    </p:extLst>
  </p:cSld>
  <p:clrMapOvr>
    <a:masterClrMapping/>
  </p:clrMapOvr>
</p:sld>
</file>

<file path=ppt/theme/theme1.xml><?xml version="1.0" encoding="utf-8"?>
<a:theme xmlns:a="http://schemas.openxmlformats.org/drawingml/2006/main" name="King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192F78F7EBA0429165B70FC11B1C4C" ma:contentTypeVersion="10" ma:contentTypeDescription="Create a new document." ma:contentTypeScope="" ma:versionID="739d85e06c2c719bfaa437fc21b3fc6c">
  <xsd:schema xmlns:xsd="http://www.w3.org/2001/XMLSchema" xmlns:xs="http://www.w3.org/2001/XMLSchema" xmlns:p="http://schemas.microsoft.com/office/2006/metadata/properties" xmlns:ns3="9d778d0d-9f8a-4e9e-9add-e1dbdeac1c7d" xmlns:ns4="08aae8c7-60f4-4daf-bf79-b425ca018dee" targetNamespace="http://schemas.microsoft.com/office/2006/metadata/properties" ma:root="true" ma:fieldsID="7e2b42e346348e8a06f0043d7f44a690" ns3:_="" ns4:_="">
    <xsd:import namespace="9d778d0d-9f8a-4e9e-9add-e1dbdeac1c7d"/>
    <xsd:import namespace="08aae8c7-60f4-4daf-bf79-b425ca018de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78d0d-9f8a-4e9e-9add-e1dbdeac1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aae8c7-60f4-4daf-bf79-b425ca018d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d778d0d-9f8a-4e9e-9add-e1dbdeac1c7d" xsi:nil="true"/>
  </documentManagement>
</p:properties>
</file>

<file path=customXml/itemProps1.xml><?xml version="1.0" encoding="utf-8"?>
<ds:datastoreItem xmlns:ds="http://schemas.openxmlformats.org/officeDocument/2006/customXml" ds:itemID="{380ED7D3-BD45-414B-9CA7-67972A6A9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778d0d-9f8a-4e9e-9add-e1dbdeac1c7d"/>
    <ds:schemaRef ds:uri="08aae8c7-60f4-4daf-bf79-b425ca018d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C2C2AD-9FE7-41CF-9ADE-974328F77438}">
  <ds:schemaRefs>
    <ds:schemaRef ds:uri="http://schemas.microsoft.com/sharepoint/v3/contenttype/forms"/>
  </ds:schemaRefs>
</ds:datastoreItem>
</file>

<file path=customXml/itemProps3.xml><?xml version="1.0" encoding="utf-8"?>
<ds:datastoreItem xmlns:ds="http://schemas.openxmlformats.org/officeDocument/2006/customXml" ds:itemID="{27AF71B3-0273-4E4D-B9C9-B5F1267FCD01}">
  <ds:schemaRefs>
    <ds:schemaRef ds:uri="http://schemas.microsoft.com/office/2006/metadata/properties"/>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08aae8c7-60f4-4daf-bf79-b425ca018dee"/>
    <ds:schemaRef ds:uri="9d778d0d-9f8a-4e9e-9add-e1dbdeac1c7d"/>
  </ds:schemaRefs>
</ds:datastoreItem>
</file>

<file path=docProps/app.xml><?xml version="1.0" encoding="utf-8"?>
<Properties xmlns="http://schemas.openxmlformats.org/officeDocument/2006/extended-properties" xmlns:vt="http://schemas.openxmlformats.org/officeDocument/2006/docPropsVTypes">
  <Template/>
  <TotalTime>6111</TotalTime>
  <Words>713</Words>
  <Application>Microsoft Office PowerPoint</Application>
  <PresentationFormat>On-screen Show (4:3)</PresentationFormat>
  <Paragraphs>37</Paragraphs>
  <Slides>10</Slides>
  <Notes>10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Kings-Template</vt:lpstr>
      <vt:lpstr>Being a Safeguarding Champion</vt:lpstr>
      <vt:lpstr>PowerPoint Presentation</vt:lpstr>
      <vt:lpstr>PowerPoint Presentation</vt:lpstr>
      <vt:lpstr>PowerPoint Presentation</vt:lpstr>
      <vt:lpstr>PowerPoint Presentation</vt:lpstr>
      <vt:lpstr>Unwanted People on our Site</vt:lpstr>
      <vt:lpstr>PowerPoint Presentation</vt:lpstr>
      <vt:lpstr>Travelling Safely to and from School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Sophie Brookes</dc:creator>
  <cp:lastModifiedBy>Mr D Lunn</cp:lastModifiedBy>
  <cp:revision>265</cp:revision>
  <cp:lastPrinted>2023-09-18T08:22:17Z</cp:lastPrinted>
  <dcterms:created xsi:type="dcterms:W3CDTF">2017-06-26T13:00:32Z</dcterms:created>
  <dcterms:modified xsi:type="dcterms:W3CDTF">2024-12-02T11:51:18Z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0x0101004F192F78F7EBA0429165B70FC11B1C4C</vt:lpwstr>
  </property>
</Properties>
</file>